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8" r:id="rId2"/>
    <p:sldId id="296" r:id="rId3"/>
    <p:sldId id="297" r:id="rId4"/>
    <p:sldId id="303" r:id="rId5"/>
    <p:sldId id="261" r:id="rId6"/>
    <p:sldId id="262" r:id="rId7"/>
    <p:sldId id="304" r:id="rId8"/>
    <p:sldId id="263" r:id="rId9"/>
    <p:sldId id="264" r:id="rId10"/>
    <p:sldId id="295" r:id="rId11"/>
    <p:sldId id="290" r:id="rId12"/>
    <p:sldId id="265" r:id="rId13"/>
    <p:sldId id="266" r:id="rId14"/>
    <p:sldId id="267" r:id="rId15"/>
    <p:sldId id="268" r:id="rId16"/>
    <p:sldId id="269" r:id="rId17"/>
    <p:sldId id="271" r:id="rId18"/>
    <p:sldId id="291" r:id="rId19"/>
    <p:sldId id="273" r:id="rId20"/>
    <p:sldId id="302" r:id="rId21"/>
    <p:sldId id="298" r:id="rId22"/>
    <p:sldId id="299" r:id="rId23"/>
    <p:sldId id="300" r:id="rId24"/>
    <p:sldId id="301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-6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896802-C84A-2A4A-A30B-66CB68FB7428}" type="datetime1">
              <a:rPr lang="en-US"/>
              <a:pPr/>
              <a:t>16-05-24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9B0B30-0101-8A45-9CB9-69EF4C87FB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3D11E41-337D-4A4C-B630-75BD3D9A343C}" type="slidenum">
              <a:rPr lang="en-CA" sz="1200"/>
              <a:pPr eaLnBrk="1" hangingPunct="1"/>
              <a:t>23</a:t>
            </a:fld>
            <a:endParaRPr lang="en-CA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EDC98A0-84C3-DB49-9AFF-3685D1B66F91}" type="slidenum">
              <a:rPr lang="en-CA" sz="1200"/>
              <a:pPr eaLnBrk="1" hangingPunct="1"/>
              <a:t>24</a:t>
            </a:fld>
            <a:endParaRPr lang="en-CA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-Full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overlay-ruleShad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3588"/>
            <a:ext cx="91440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128C55-FF7A-3B42-8742-E87F1FAE2068}" type="datetime1">
              <a:rPr lang="en-US"/>
              <a:pPr/>
              <a:t>16-05-24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B97E2-C8F5-984E-AEA3-C46C87A326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0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Full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4572000" y="4763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overlay-ruleShad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31"/>
          <a:stretch>
            <a:fillRect/>
          </a:stretch>
        </p:blipFill>
        <p:spPr bwMode="auto">
          <a:xfrm rot="16200000">
            <a:off x="1086644" y="3364706"/>
            <a:ext cx="6854825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anchor="b"/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175" y="6356350"/>
            <a:ext cx="162718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53C270-00D6-F64E-9AA3-8C7FDAE0DBDB}" type="datetime1">
              <a:rPr lang="en-US"/>
              <a:pPr/>
              <a:t>16-05-24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1300" y="6356350"/>
            <a:ext cx="189388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300" y="5738813"/>
            <a:ext cx="758825" cy="574675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  <a:latin typeface="Perpetua Titling MT" charset="0"/>
              </a:defRPr>
            </a:lvl1pPr>
          </a:lstStyle>
          <a:p>
            <a:fld id="{64B2AA37-B0BA-F346-89E7-B59EB1B4F1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4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Full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anchor="b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rtlCol="0"/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CA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ct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FCCD8E-984C-9B4B-9898-45C3F12FFAF7}" type="datetime1">
              <a:rPr lang="en-US"/>
              <a:pPr/>
              <a:t>16-05-24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35605-92F3-4C4E-A028-8E43E0552E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91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45B336-EA43-6647-830C-D1D1703F5761}" type="datetime1">
              <a:rPr lang="en-US"/>
              <a:pPr/>
              <a:t>16-05-24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7ED45B2-3187-EC40-8B21-D755B3D7CA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09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-ruleShad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Overlay-Full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4"/>
          <a:stretch>
            <a:fillRect/>
          </a:stretch>
        </p:blipFill>
        <p:spPr bwMode="auto">
          <a:xfrm>
            <a:off x="0" y="1425575"/>
            <a:ext cx="91440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6EF421-0A53-0E4B-8F91-8D7E1EF575E6}" type="datetime1">
              <a:rPr lang="en-US"/>
              <a:pPr/>
              <a:t>16-05-24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0F404-08AE-584D-8B8C-AA9A3627F4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01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-Full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19"/>
          <a:stretch>
            <a:fillRect/>
          </a:stretch>
        </p:blipFill>
        <p:spPr bwMode="auto">
          <a:xfrm>
            <a:off x="0" y="4763"/>
            <a:ext cx="779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overlay-ruleShad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31"/>
          <a:stretch>
            <a:fillRect/>
          </a:stretch>
        </p:blipFill>
        <p:spPr bwMode="auto">
          <a:xfrm rot="5400000" flipH="1">
            <a:off x="4421981" y="3364707"/>
            <a:ext cx="6854825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4FA4F22-D46D-2E42-B7BA-CBCAE7379D95}" type="datetime1">
              <a:rPr lang="en-US"/>
              <a:pPr/>
              <a:t>16-05-24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2E937-1FDF-5A41-8242-F66EC48060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82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3993B-6D4B-AE40-84D8-D7A51146B37C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882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-ruleShad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Overlay-Full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4"/>
          <a:stretch>
            <a:fillRect/>
          </a:stretch>
        </p:blipFill>
        <p:spPr bwMode="auto">
          <a:xfrm>
            <a:off x="0" y="1425575"/>
            <a:ext cx="91440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99CD3-960A-6745-9847-72286274EF04}" type="datetime1">
              <a:rPr lang="en-US"/>
              <a:pPr/>
              <a:t>16-05-24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76EDB-107F-9F4A-A87A-E5999EE90B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1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Full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overlay-ruleShad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3588"/>
            <a:ext cx="91440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 rtlCol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noProof="0" smtClean="0"/>
              <a:t>Click icon to add picture</a:t>
            </a:r>
            <a:endParaRPr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F314873-B6C3-434A-A34E-398DB1BED8B4}" type="datetime1">
              <a:rPr lang="en-US"/>
              <a:pPr/>
              <a:t>16-05-24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8237C7B-4128-204E-9DBE-CC5EF20909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verlay-ruleShad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6588"/>
            <a:ext cx="91440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Overlay-Full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7"/>
          <a:stretch>
            <a:fillRect/>
          </a:stretch>
        </p:blipFill>
        <p:spPr bwMode="auto">
          <a:xfrm>
            <a:off x="0" y="4572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6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71A6EE-7C83-884F-86CC-350A943F8D0E}" type="datetime1">
              <a:rPr lang="en-US"/>
              <a:pPr/>
              <a:t>16-05-24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27B27-3608-6746-8B84-CAFAD4A9A0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7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ruleShad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Overlay-Full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4"/>
          <a:stretch>
            <a:fillRect/>
          </a:stretch>
        </p:blipFill>
        <p:spPr bwMode="auto">
          <a:xfrm>
            <a:off x="0" y="1425575"/>
            <a:ext cx="91440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A1DC1A-CE4D-E443-AE86-5FDED641A9C7}" type="datetime1">
              <a:rPr lang="en-US"/>
              <a:pPr/>
              <a:t>16-05-24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57241-00CE-F846-9435-37178E7DC6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2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4"/>
          <a:stretch>
            <a:fillRect/>
          </a:stretch>
        </p:blipFill>
        <p:spPr bwMode="auto">
          <a:xfrm>
            <a:off x="0" y="1425575"/>
            <a:ext cx="91440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01943C-8103-F247-8C0B-C712D2FD6CAD}" type="datetime1">
              <a:rPr lang="en-US"/>
              <a:pPr/>
              <a:t>16-05-24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24B99-3097-A144-A65B-1B375DC652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9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overlay-ruleShad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100"/>
            <a:ext cx="91440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Overlay-Full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6"/>
          <a:stretch>
            <a:fillRect/>
          </a:stretch>
        </p:blipFill>
        <p:spPr bwMode="auto">
          <a:xfrm>
            <a:off x="0" y="1447800"/>
            <a:ext cx="9144000" cy="541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FDC4FB-DC2E-444A-AAE8-E7F7F315F392}" type="datetime1">
              <a:rPr lang="en-US"/>
              <a:pPr/>
              <a:t>16-05-24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F2FEDA-C76F-BC48-8025-0554311128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9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Overlay-Full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BCC667-4D83-414A-854D-16F95FEE0FE9}" type="datetime1">
              <a:rPr lang="en-US"/>
              <a:pPr/>
              <a:t>16-05-24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8127C-781D-294D-9DC3-AFFC68BD1E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8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Full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4572000" y="4763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overlay-ruleShad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31"/>
          <a:stretch>
            <a:fillRect/>
          </a:stretch>
        </p:blipFill>
        <p:spPr bwMode="auto">
          <a:xfrm rot="16200000">
            <a:off x="1086644" y="3364706"/>
            <a:ext cx="6854825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anchor="b"/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425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51E8B93-3003-CC4B-9D2B-9DF955A9F951}" type="datetime1">
              <a:rPr lang="en-US"/>
              <a:pPr/>
              <a:t>16-05-24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1300" y="6356350"/>
            <a:ext cx="18923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300" y="5748338"/>
            <a:ext cx="762000" cy="576262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  <a:latin typeface="Perpetua Titling MT" charset="0"/>
              </a:defRPr>
            </a:lvl1pPr>
          </a:lstStyle>
          <a:p>
            <a:fld id="{ABCABAB6-059A-C24F-8728-D904764953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29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3500"/>
            <a:ext cx="7583487" cy="1282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97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588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</a:defRPr>
            </a:lvl1pPr>
          </a:lstStyle>
          <a:p>
            <a:fld id="{F2D0F68E-10E7-2440-9C1B-3B5AA7468F1F}" type="datetime1">
              <a:rPr lang="en-US"/>
              <a:pPr/>
              <a:t>16-05-24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3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</a:defRPr>
            </a:lvl1pPr>
          </a:lstStyle>
          <a:p>
            <a:fld id="{28F03099-CF20-7549-884F-66552842019C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Perpetua Titling MT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Font typeface="Calisto MT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ＭＳ Ｐゴシック" pitchFamily="-105" charset="-128"/>
          <a:cs typeface="ＭＳ Ｐゴシック" pitchFamily="-105" charset="-128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Clr>
          <a:srgbClr val="858585"/>
        </a:buClr>
        <a:buFont typeface="Calisto MT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ＭＳ Ｐゴシック" pitchFamily="-105" charset="-128"/>
          <a:cs typeface="+mn-cs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Font typeface="Calisto MT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ＭＳ Ｐゴシック" pitchFamily="-105" charset="-128"/>
          <a:cs typeface="+mn-cs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Clr>
          <a:srgbClr val="858585"/>
        </a:buClr>
        <a:buFont typeface="Calisto MT" charset="0"/>
        <a:buChar char="•"/>
        <a:defRPr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ＭＳ Ｐゴシック" pitchFamily="-105" charset="-128"/>
          <a:cs typeface="+mn-c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Font typeface="Calisto MT" charset="0"/>
        <a:buChar char="•"/>
        <a:defRPr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ＭＳ Ｐゴシック" pitchFamily="-10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image" Target="../media/image11.png"/><Relationship Id="rId1" Type="http://schemas.microsoft.com/office/2007/relationships/media" Target="\Users\teacher\Desktop\video\30\kennedyberlin.mp4" TargetMode="External"/><Relationship Id="rId2" Type="http://schemas.openxmlformats.org/officeDocument/2006/relationships/video" Target="\Users\teacher\Desktop\video\30\kennedyberlin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Ei1HnWwzmNk" TargetMode="External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yZcJjk0NKGA" TargetMode="External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Relationship Id="rId3" Type="http://schemas.openxmlformats.org/officeDocument/2006/relationships/hyperlink" Target="https://www.youtube.com/watch?v=W7YE-N448f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79463" y="1917700"/>
            <a:ext cx="7583487" cy="1470025"/>
          </a:xfrm>
        </p:spPr>
        <p:txBody>
          <a:bodyPr/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Perpetua Titling MT" charset="0"/>
                <a:ea typeface="ＭＳ Ｐゴシック" charset="0"/>
                <a:cs typeface="ＭＳ Ｐゴシック" charset="0"/>
              </a:rPr>
              <a:t>Expansionism/containment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79463" y="3478213"/>
            <a:ext cx="7583487" cy="1752600"/>
          </a:xfrm>
        </p:spPr>
        <p:txBody>
          <a:bodyPr/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The establishment of the </a:t>
            </a:r>
            <a:r>
              <a:rPr lang="ja-JP" altLang="en-US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iron curtain</a:t>
            </a:r>
            <a:r>
              <a:rPr lang="ja-JP" altLang="en-US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228600"/>
            <a:ext cx="7878763" cy="6010275"/>
          </a:xfrm>
        </p:spPr>
        <p:txBody>
          <a:bodyPr/>
          <a:lstStyle/>
          <a:p>
            <a:pPr eaLnBrk="1" hangingPunct="1"/>
            <a:r>
              <a:rPr lang="en-US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United States, Britain and France join their zones to form the Federal German Republic (pop. 50 M); U.S.S.R. responds by forming the German Democratic Republic (East Germany) (pop. 13 M)</a:t>
            </a: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Each state refuses to recognize the other as legitimate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West Germany prospers while East Germany stagnates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= emigrate east -&gt; west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</a:rPr>
              <a:t>By 1961 10,000 East Germans / week were crossing the border; to prevent further emigration Soviets build a wall between the two zones (cement, barbed wire, armed guards)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Calisto MT" charset="0"/>
              <a:ea typeface="ＭＳ Ｐゴシック" charset="0"/>
            </a:endParaRPr>
          </a:p>
          <a:p>
            <a:pPr eaLnBrk="1" hangingPunct="1"/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Throughout the 1970s and 1980s relationships improve and then cool again as new leaders increase tensions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kennedyberlin.mp4" descr="/Users/teacher/Desktop/video/30/kennedyberlin.mp4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2865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273" fill="hold"/>
                                        <p:tgtEl>
                                          <p:spTgt spid="266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62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66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rlin wall60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7318375" cy="4927825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0" y="114300"/>
            <a:ext cx="9652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rlin wall80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-1219200"/>
            <a:ext cx="6724651" cy="9275379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40105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rlin wall50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8" y="-381000"/>
            <a:ext cx="3948112" cy="5473519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3" name="Picture 2" descr="berlin wall50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057400"/>
            <a:ext cx="3962400" cy="5306927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rlin wall0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-812800"/>
            <a:ext cx="5497512" cy="7869202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63688" y="6488668"/>
            <a:ext cx="54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https://www.youtube.com/watch?v=Ei1HnWwzmNk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193800"/>
            <a:ext cx="7924800" cy="447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619125" y="304800"/>
            <a:ext cx="7878763" cy="5934075"/>
          </a:xfrm>
        </p:spPr>
        <p:txBody>
          <a:bodyPr/>
          <a:lstStyle/>
          <a:p>
            <a:pPr eaLnBrk="1" hangingPunct="1"/>
            <a:endParaRPr lang="en-US" i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1989 </a:t>
            </a:r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– almost overnight the world witnesses the fall of Berlin Wall, which becomes a symbol for the fall of communism</a:t>
            </a:r>
          </a:p>
          <a:p>
            <a:pPr eaLnBrk="1" hangingPunct="1"/>
            <a:r>
              <a:rPr lang="en-US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1990 – the nation of Germany is re-united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584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15" y="4578350"/>
            <a:ext cx="31115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36292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Perpetua Titling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listo MT" charset="0"/>
              <a:buNone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    </a:t>
            </a:r>
            <a:r>
              <a:rPr lang="ja-JP" altLang="en-US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I believe that it must be the policy of the United States to support free peoples who are resisting attempted subjugation by armed minorities or by outside pressures… I believe that our help should be primarily through economic and financial aid which is essential to economic stability and orderly political processes.</a:t>
            </a:r>
            <a:r>
              <a:rPr lang="ja-JP" altLang="en-US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  <a:p>
            <a:pPr algn="r">
              <a:buFont typeface="Calisto MT" charset="0"/>
              <a:buNone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 (President Truman 1947)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6309320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</a:t>
            </a:r>
            <a:r>
              <a:rPr lang="en-US" dirty="0" smtClean="0">
                <a:hlinkClick r:id="rId2"/>
              </a:rPr>
              <a:t>/www.youtube.com/</a:t>
            </a:r>
            <a:r>
              <a:rPr lang="en-US" dirty="0" smtClean="0">
                <a:hlinkClick r:id="rId2"/>
              </a:rPr>
              <a:t>watch?v=yZcJjk0NKGA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762000"/>
            <a:ext cx="80010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Perpetua Titling MT" charset="0"/>
                <a:ea typeface="ＭＳ Ｐゴシック" charset="0"/>
                <a:cs typeface="ＭＳ Ｐゴシック" charset="0"/>
              </a:rPr>
              <a:t>Social impact of cold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Baby Boomers – generation growing up during the Cold War</a:t>
            </a:r>
          </a:p>
          <a:p>
            <a:pPr lvl="1"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</a:rPr>
              <a:t>Influenced their outlook  - untrusting of government</a:t>
            </a:r>
          </a:p>
          <a:p>
            <a:pPr lvl="2"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</a:rPr>
              <a:t>Hippies</a:t>
            </a:r>
          </a:p>
          <a:p>
            <a:pPr lvl="2"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</a:rPr>
              <a:t>Anti-war movements</a:t>
            </a:r>
          </a:p>
          <a:p>
            <a:pPr lvl="3" eaLnBrk="1" hangingPunct="1"/>
            <a:r>
              <a:rPr lang="ja-JP" altLang="en-US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</a:rPr>
              <a:t>“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</a:rPr>
              <a:t>Peaceniks</a:t>
            </a:r>
            <a:r>
              <a:rPr lang="ja-JP" altLang="en-US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</a:rPr>
              <a:t>”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Calisto MT" charset="0"/>
              <a:ea typeface="ＭＳ Ｐゴシック" charset="0"/>
            </a:endParaRPr>
          </a:p>
          <a:p>
            <a:pPr lvl="2"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</a:rPr>
              <a:t>Civil Rights movement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/>
          </p:nvPr>
        </p:nvSpPr>
        <p:spPr>
          <a:xfrm>
            <a:off x="0" y="704850"/>
            <a:ext cx="9144000" cy="590550"/>
          </a:xfrm>
        </p:spPr>
        <p:txBody>
          <a:bodyPr/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Perpetua Titling MT" charset="0"/>
                <a:ea typeface="ＭＳ Ｐゴシック" charset="0"/>
                <a:cs typeface="ＭＳ Ｐゴシック" charset="0"/>
              </a:rPr>
              <a:t>Social and Personal Implications of Cold War</a:t>
            </a:r>
            <a:b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Perpetua Titling MT" charset="0"/>
                <a:ea typeface="ＭＳ Ｐゴシック" charset="0"/>
                <a:cs typeface="ＭＳ Ｐゴシック" charset="0"/>
              </a:rPr>
            </a:b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Perpetua Titling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8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Julius and Ethel Rosenberg (espionage)</a:t>
            </a:r>
          </a:p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Cold War Hysteria</a:t>
            </a:r>
          </a:p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Threat of Nuclear War</a:t>
            </a:r>
          </a:p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McCarthyism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and the Red Scare</a:t>
            </a:r>
          </a:p>
          <a:p>
            <a:pPr eaLnBrk="1" hangingPunct="1">
              <a:buFont typeface="Calisto MT" charset="0"/>
              <a:buNone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>
                <a:effectLst>
                  <a:outerShdw blurRad="38100" dist="38100" dir="2700000" algn="tl">
                    <a:srgbClr val="000000"/>
                  </a:outerShdw>
                </a:effectLst>
                <a:latin typeface="Perpetua Titling MT" charset="0"/>
                <a:ea typeface="ＭＳ Ｐゴシック" charset="0"/>
                <a:cs typeface="ＭＳ Ｐゴシック" charset="0"/>
              </a:rPr>
              <a:t>Rosenbergs - Manhattan Project</a:t>
            </a:r>
          </a:p>
        </p:txBody>
      </p:sp>
      <p:pic>
        <p:nvPicPr>
          <p:cNvPr id="40963" name="Picture 4" descr="rosenberg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57400"/>
            <a:ext cx="29114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5" descr="rosenbergs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4037013" cy="2881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609600" y="1752600"/>
            <a:ext cx="419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Manhattan Project – American atomic bomb construction project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CA">
                <a:effectLst>
                  <a:outerShdw blurRad="38100" dist="38100" dir="2700000" algn="tl">
                    <a:srgbClr val="000000"/>
                  </a:outerShdw>
                </a:effectLst>
                <a:latin typeface="Perpetua Titling MT" charset="0"/>
                <a:ea typeface="ＭＳ Ｐゴシック" charset="0"/>
                <a:cs typeface="ＭＳ Ｐゴシック" charset="0"/>
              </a:rPr>
              <a:t>McCarthy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4902200" cy="5486399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en-CA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rPr>
              <a:t>1949 – Unacceptable to rearm Germany, US couldn’t send troops</a:t>
            </a:r>
            <a:br>
              <a:rPr lang="en-CA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rPr>
            </a:br>
            <a:r>
              <a:rPr lang="en-CA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rPr>
              <a:t> to Europe, Soviets get nukes – losing the Cold War</a:t>
            </a:r>
          </a:p>
          <a:p>
            <a:pPr eaLnBrk="1" hangingPunct="1">
              <a:lnSpc>
                <a:spcPct val="110000"/>
              </a:lnSpc>
            </a:pPr>
            <a:r>
              <a:rPr lang="en-CA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rPr>
              <a:t>1950 </a:t>
            </a:r>
            <a:r>
              <a:rPr lang="en-CA" sz="26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rPr>
              <a:t>– Senator McCarthy announces that 57 State Dept. members are communist</a:t>
            </a:r>
          </a:p>
          <a:p>
            <a:pPr eaLnBrk="1" hangingPunct="1">
              <a:lnSpc>
                <a:spcPct val="110000"/>
              </a:lnSpc>
            </a:pPr>
            <a:r>
              <a:rPr lang="en-CA" sz="26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rPr>
              <a:t>“Red Scare”</a:t>
            </a:r>
          </a:p>
          <a:p>
            <a:pPr eaLnBrk="1" hangingPunct="1">
              <a:lnSpc>
                <a:spcPct val="110000"/>
              </a:lnSpc>
            </a:pPr>
            <a:r>
              <a:rPr lang="en-CA" sz="2600" dirty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rPr>
              <a:t>Stop communism before it takes over </a:t>
            </a:r>
            <a:r>
              <a:rPr lang="en-CA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rPr>
              <a:t>USA</a:t>
            </a:r>
          </a:p>
          <a:p>
            <a:pPr eaLnBrk="1" hangingPunct="1">
              <a:lnSpc>
                <a:spcPct val="110000"/>
              </a:lnSpc>
            </a:pPr>
            <a:r>
              <a:rPr lang="en-CA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ＭＳ Ｐゴシック" charset="0"/>
              </a:rPr>
              <a:t>McCarthyism – Let’s Act it out</a:t>
            </a:r>
          </a:p>
        </p:txBody>
      </p:sp>
      <p:pic>
        <p:nvPicPr>
          <p:cNvPr id="43012" name="Picture 11" descr="mccart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7200"/>
            <a:ext cx="18192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200" y="2257425"/>
            <a:ext cx="4241800" cy="317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272" y="4853079"/>
            <a:ext cx="1372176" cy="1973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Perpetua Titling MT" charset="0"/>
                <a:ea typeface="ＭＳ Ｐゴシック" charset="0"/>
                <a:cs typeface="ＭＳ Ｐゴシック" charset="0"/>
              </a:rPr>
              <a:t>Spheres of Influence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Superpowers vied for control of various regions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These regions often became battlegrounds as part of proxy wars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</a:rPr>
              <a:t>Vietnam, Korea, Cambodia, Cuba, Iran, Afghanistan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Creation of NATO/Warsaw Pact</a:t>
            </a:r>
          </a:p>
          <a:p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*some nations made purposeful effort to avoid this by creating the non-alignment movement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400"/>
            <a:ext cx="9144000" cy="399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48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Perpetua Titling MT" charset="0"/>
                <a:ea typeface="ＭＳ Ｐゴシック" charset="0"/>
                <a:cs typeface="ＭＳ Ｐゴシック" charset="0"/>
              </a:rPr>
              <a:t>The Berlin Blockade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135938" cy="4297363"/>
          </a:xfrm>
        </p:spPr>
        <p:txBody>
          <a:bodyPr/>
          <a:lstStyle/>
          <a:p>
            <a:pPr eaLnBrk="1" hangingPunct="1"/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After discussions at the Yalta and Postdam summits, it was decided in 1945  that Germany was to be broken into four parts after the war; Berlin (in Soviet territory) is also split into four parts 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 2" charset="0"/>
              <a:buNone/>
            </a:pPr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 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 2" charset="0"/>
              <a:buNone/>
            </a:pPr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 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150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3124200"/>
            <a:ext cx="411956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32"/>
          <a:stretch>
            <a:fillRect/>
          </a:stretch>
        </p:blipFill>
        <p:spPr bwMode="auto">
          <a:xfrm>
            <a:off x="1981200" y="381000"/>
            <a:ext cx="4724400" cy="618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052736"/>
            <a:ext cx="5937448" cy="50072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19672" y="6237312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https://www.youtube.com/watch?v=W7YE-N448fg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85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534400" cy="4638675"/>
          </a:xfrm>
        </p:spPr>
        <p:txBody>
          <a:bodyPr/>
          <a:lstStyle/>
          <a:p>
            <a:pPr eaLnBrk="1" hangingPunct="1"/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By 1948 all land routes to Berlin blocked (Russians trying to get western powers to give up parts of Berlin)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= airlift to get supplies into western part of the city (13,000 Ton/ day for a year using British and U.S. planes)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 Eventually Stalin sees the blockade is not working and calls it off in 1949</a:t>
            </a:r>
          </a:p>
          <a:p>
            <a:pPr eaLnBrk="1" hangingPunct="1"/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Due to fears of further Soviet aggression in Europe, the United States creates an alliance with nations to protect each other from the threat of communism – NATO (1949)</a:t>
            </a:r>
          </a:p>
          <a:p>
            <a:pPr lvl="1" eaLnBrk="1" hangingPunct="1"/>
            <a:r>
              <a:rPr lang="en-US" i="1">
                <a:effectLst>
                  <a:outerShdw blurRad="38100" dist="38100" dir="2700000" algn="tl">
                    <a:srgbClr val="000000"/>
                  </a:outerShdw>
                </a:effectLst>
                <a:latin typeface="Calisto MT" charset="0"/>
                <a:ea typeface="ＭＳ Ｐゴシック" charset="0"/>
              </a:rPr>
              <a:t>Later the Communist Bloc responds by creating the Warsaw Pact (1955)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Calisto MT" charset="0"/>
              <a:ea typeface="ＭＳ Ｐゴシック" charset="0"/>
            </a:endParaRPr>
          </a:p>
          <a:p>
            <a:pPr eaLnBrk="1" hangingPunct="1"/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4848225"/>
            <a:ext cx="26797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Perpetua Titling MT" charset="0"/>
                <a:ea typeface="ＭＳ Ｐゴシック" charset="0"/>
                <a:cs typeface="ＭＳ Ｐゴシック" charset="0"/>
              </a:rPr>
              <a:t>The Berlin Wall</a:t>
            </a:r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28800"/>
            <a:ext cx="7249676" cy="468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2916</TotalTime>
  <Words>483</Words>
  <Application>Microsoft Macintosh PowerPoint</Application>
  <PresentationFormat>On-screen Show (4:3)</PresentationFormat>
  <Paragraphs>54</Paragraphs>
  <Slides>24</Slides>
  <Notes>2</Notes>
  <HiddenSlides>2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Precedent</vt:lpstr>
      <vt:lpstr>Expansionism/containment</vt:lpstr>
      <vt:lpstr>PowerPoint Presentation</vt:lpstr>
      <vt:lpstr>Spheres of Influence</vt:lpstr>
      <vt:lpstr>PowerPoint Presentation</vt:lpstr>
      <vt:lpstr>The Berlin Blockade </vt:lpstr>
      <vt:lpstr>PowerPoint Presentation</vt:lpstr>
      <vt:lpstr>PowerPoint Presentation</vt:lpstr>
      <vt:lpstr>PowerPoint Presentation</vt:lpstr>
      <vt:lpstr>The Berlin Wall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Social impact of cold war</vt:lpstr>
      <vt:lpstr>Social and Personal Implications of Cold War </vt:lpstr>
      <vt:lpstr>Rosenbergs - Manhattan Project</vt:lpstr>
      <vt:lpstr>McCarthy</vt:lpstr>
    </vt:vector>
  </TitlesOfParts>
  <Company>RVSD41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These notes are not done</dc:title>
  <dc:creator>rockyview school division</dc:creator>
  <cp:lastModifiedBy>Adam McRae</cp:lastModifiedBy>
  <cp:revision>30</cp:revision>
  <dcterms:created xsi:type="dcterms:W3CDTF">2010-05-06T15:13:13Z</dcterms:created>
  <dcterms:modified xsi:type="dcterms:W3CDTF">2016-05-25T20:10:20Z</dcterms:modified>
</cp:coreProperties>
</file>